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5"/>
  </p:notesMasterIdLst>
  <p:sldIdLst>
    <p:sldId id="256" r:id="rId2"/>
    <p:sldId id="262" r:id="rId3"/>
    <p:sldId id="259" r:id="rId4"/>
    <p:sldId id="322" r:id="rId5"/>
    <p:sldId id="271" r:id="rId6"/>
    <p:sldId id="272" r:id="rId7"/>
    <p:sldId id="317" r:id="rId8"/>
    <p:sldId id="320" r:id="rId9"/>
    <p:sldId id="318" r:id="rId10"/>
    <p:sldId id="305" r:id="rId11"/>
    <p:sldId id="321" r:id="rId12"/>
    <p:sldId id="306" r:id="rId13"/>
    <p:sldId id="26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259"/>
            <p14:sldId id="322"/>
            <p14:sldId id="271"/>
            <p14:sldId id="272"/>
            <p14:sldId id="317"/>
            <p14:sldId id="320"/>
            <p14:sldId id="318"/>
            <p14:sldId id="305"/>
            <p14:sldId id="321"/>
            <p14:sldId id="306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6310" autoAdjust="0"/>
  </p:normalViewPr>
  <p:slideViewPr>
    <p:cSldViewPr snapToGrid="0">
      <p:cViewPr varScale="1">
        <p:scale>
          <a:sx n="110" d="100"/>
          <a:sy n="110" d="100"/>
        </p:scale>
        <p:origin x="20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EE1E718-0815-0516-4DB6-86064FC1CE09}"/>
              </a:ext>
            </a:extLst>
          </p:cNvPr>
          <p:cNvGrpSpPr/>
          <p:nvPr userDrawn="1"/>
        </p:nvGrpSpPr>
        <p:grpSpPr>
          <a:xfrm>
            <a:off x="-5800" y="3287"/>
            <a:ext cx="91498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12" name="1/2 액자 11">
              <a:extLst>
                <a:ext uri="{FF2B5EF4-FFF2-40B4-BE49-F238E27FC236}">
                  <a16:creationId xmlns:a16="http://schemas.microsoft.com/office/drawing/2014/main" id="{5B76C2CF-6E21-5D2E-077B-F067FC8992E3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3" name="평행 사변형 12">
              <a:extLst>
                <a:ext uri="{FF2B5EF4-FFF2-40B4-BE49-F238E27FC236}">
                  <a16:creationId xmlns:a16="http://schemas.microsoft.com/office/drawing/2014/main" id="{D0E6E709-410C-4E7C-4650-7B2D6BA0D885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4" name="1/2 액자 13">
              <a:extLst>
                <a:ext uri="{FF2B5EF4-FFF2-40B4-BE49-F238E27FC236}">
                  <a16:creationId xmlns:a16="http://schemas.microsoft.com/office/drawing/2014/main" id="{F8BEA23B-6CF7-A959-5834-88AF68A0E1BE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9815D7C1-EA1F-8A7A-C626-D5BD03327667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CF2D1408-57D1-C705-2A5C-D37F144879C6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0A08F23-BF29-87C7-E6D3-98CFBC82043F}"/>
              </a:ext>
            </a:extLst>
          </p:cNvPr>
          <p:cNvSpPr/>
          <p:nvPr userDrawn="1"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EAFBB8E0-3067-372C-E41F-E5FF52D8BE82}"/>
              </a:ext>
            </a:extLst>
          </p:cNvPr>
          <p:cNvGrpSpPr/>
          <p:nvPr userDrawn="1"/>
        </p:nvGrpSpPr>
        <p:grpSpPr>
          <a:xfrm>
            <a:off x="236237" y="172065"/>
            <a:ext cx="6266163" cy="587171"/>
            <a:chOff x="1127359" y="1269495"/>
            <a:chExt cx="9577586" cy="703133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DBF98F61-E4A7-53CE-DFD0-163046564BC1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DB568C5F-95F3-28B7-7195-9EAE4651E8EB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CEA4223-D055-9347-23DC-195A426AC58F}"/>
              </a:ext>
            </a:extLst>
          </p:cNvPr>
          <p:cNvSpPr txBox="1"/>
          <p:nvPr userDrawn="1"/>
        </p:nvSpPr>
        <p:spPr>
          <a:xfrm>
            <a:off x="-2909" y="4510574"/>
            <a:ext cx="9138200" cy="23578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2025-08-11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13023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470247" y="150490"/>
            <a:ext cx="7361651" cy="36029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144178" y="143734"/>
            <a:ext cx="2970647" cy="740413"/>
            <a:chOff x="458947" y="1381892"/>
            <a:chExt cx="2970647" cy="740413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825947" y="1536504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47" y="1381892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618308" y="1204482"/>
            <a:ext cx="7959635" cy="470898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  <a:tabLst>
                <a:tab pos="360363" algn="l"/>
              </a:tabLst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통합</a:t>
            </a:r>
            <a:r>
              <a:rPr lang="ko-KR" altLang="en-US" sz="3000" b="0" i="0" u="none" strike="noStrike" baseline="0" dirty="0">
                <a:latin typeface="YDVYGO32"/>
              </a:rPr>
              <a:t>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개발 환경은 프로그램 개발과 관련한 여러 가지 도구 프로그램들을 함께 모아 제공하는 소프트웨어이다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통합 개발 환경에는 편집기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디버거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컴파일러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인터프리터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자동화 도구 등의 프로그램이 포함된다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편집기는 프로그램 소스 코드를 작성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수정하는 데 사용된다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인터프리터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컴파일러는 프로그램 소스 코드를 변환하여 실행하는 데 사용된다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DED863-A6B8-DF13-A65D-46F58B85BA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06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484779" y="156737"/>
            <a:ext cx="6987183" cy="49097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145833" y="171267"/>
            <a:ext cx="2910086" cy="739692"/>
            <a:chOff x="468706" y="1314877"/>
            <a:chExt cx="2910086" cy="739692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75145" y="1468768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706" y="1314877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609598" y="1171931"/>
            <a:ext cx="8032205" cy="378565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디버거는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프로그램의 실행을 제어하고 오류를 수정할 수 있도록 도움을 준다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사람이 협업하여 프로그램을 개발하는 온라인 통합 개발 환경이나 공동 개발 환경이 함께 사용되고 있다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온라인 공동개발환경에서는 협업에 필요한 공유 기능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버전 관리 기능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메시지 기능 등 서비스와 도구가 함께 제공된다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61125C8-DD77-840D-93CE-53116363EF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47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838848" y="164615"/>
            <a:ext cx="5683871" cy="6497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BFFDD1E-10D6-EB59-2983-54F27D895836}"/>
              </a:ext>
            </a:extLst>
          </p:cNvPr>
          <p:cNvSpPr/>
          <p:nvPr/>
        </p:nvSpPr>
        <p:spPr>
          <a:xfrm>
            <a:off x="838849" y="228605"/>
            <a:ext cx="304137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3200" b="1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 평가 </a:t>
            </a:r>
            <a:endParaRPr lang="en-US" altLang="ko-KR" sz="3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0CEBCB3-4A8D-5952-A82F-4FE990994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576" y="143489"/>
            <a:ext cx="653270" cy="1433691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0A4D6A7-443D-ED64-58CF-D3C03878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469023"/>
              </p:ext>
            </p:extLst>
          </p:nvPr>
        </p:nvGraphicFramePr>
        <p:xfrm>
          <a:off x="879397" y="856440"/>
          <a:ext cx="8052022" cy="50384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85438">
                  <a:extLst>
                    <a:ext uri="{9D8B030D-6E8A-4147-A177-3AD203B41FA5}">
                      <a16:colId xmlns:a16="http://schemas.microsoft.com/office/drawing/2014/main" val="4110536441"/>
                    </a:ext>
                  </a:extLst>
                </a:gridCol>
                <a:gridCol w="4820235">
                  <a:extLst>
                    <a:ext uri="{9D8B030D-6E8A-4147-A177-3AD203B41FA5}">
                      <a16:colId xmlns:a16="http://schemas.microsoft.com/office/drawing/2014/main" val="1709083301"/>
                    </a:ext>
                  </a:extLst>
                </a:gridCol>
                <a:gridCol w="617847">
                  <a:extLst>
                    <a:ext uri="{9D8B030D-6E8A-4147-A177-3AD203B41FA5}">
                      <a16:colId xmlns:a16="http://schemas.microsoft.com/office/drawing/2014/main" val="1332238308"/>
                    </a:ext>
                  </a:extLst>
                </a:gridCol>
                <a:gridCol w="714788">
                  <a:extLst>
                    <a:ext uri="{9D8B030D-6E8A-4147-A177-3AD203B41FA5}">
                      <a16:colId xmlns:a16="http://schemas.microsoft.com/office/drawing/2014/main" val="2261390443"/>
                    </a:ext>
                  </a:extLst>
                </a:gridCol>
                <a:gridCol w="613714">
                  <a:extLst>
                    <a:ext uri="{9D8B030D-6E8A-4147-A177-3AD203B41FA5}">
                      <a16:colId xmlns:a16="http://schemas.microsoft.com/office/drawing/2014/main" val="1133529188"/>
                    </a:ext>
                  </a:extLst>
                </a:gridCol>
              </a:tblGrid>
              <a:tr h="39865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범주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 항목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성취도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013527"/>
                  </a:ext>
                </a:extLst>
              </a:tr>
              <a:tr h="5357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63368"/>
                  </a:ext>
                </a:extLst>
              </a:tr>
              <a:tr h="97500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지식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이해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통합 개발 환경과 공동 개발 환경의 필요성을 설명할 수 있다</a:t>
                      </a:r>
                      <a:r>
                        <a:rPr lang="en-US" altLang="ko-KR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6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127770"/>
                  </a:ext>
                </a:extLst>
              </a:tr>
              <a:tr h="135593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과정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기능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6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통합 개발 환경과 공동 개발 환경을 통하여 협업 프로그래밍 과정을 경험할 수 있다</a:t>
                      </a:r>
                      <a:r>
                        <a:rPr lang="en-US" altLang="ko-KR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6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63068"/>
                  </a:ext>
                </a:extLst>
              </a:tr>
              <a:tr h="177314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가치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태도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6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디지털 기술을 통한 공유 및 협업의 중요성을 느끼고 디지털 의사소통 및 협력 역량 강화를 위해 노력할 수 있다</a:t>
                      </a:r>
                      <a:r>
                        <a:rPr lang="en-US" altLang="ko-KR" sz="26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6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7322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C1782081-4A3C-E5A4-000B-5327A166398B}"/>
              </a:ext>
            </a:extLst>
          </p:cNvPr>
          <p:cNvGrpSpPr/>
          <p:nvPr/>
        </p:nvGrpSpPr>
        <p:grpSpPr>
          <a:xfrm>
            <a:off x="7105396" y="1356586"/>
            <a:ext cx="1698971" cy="393838"/>
            <a:chOff x="6941452" y="1830149"/>
            <a:chExt cx="1771675" cy="42976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DA8D7922-0926-11A8-2BDB-6B00D091B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1452" y="1830149"/>
              <a:ext cx="396241" cy="42367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35F2FA8-EED9-702A-8D6D-B8E5AFB6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9837" y="1842341"/>
              <a:ext cx="381001" cy="411481"/>
            </a:xfrm>
            <a:prstGeom prst="rect">
              <a:avLst/>
            </a:prstGeom>
          </p:spPr>
        </p:pic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2607AF8D-C65F-2225-A116-ED689D87A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2982" y="1842341"/>
              <a:ext cx="390145" cy="417577"/>
            </a:xfrm>
            <a:prstGeom prst="rect">
              <a:avLst/>
            </a:prstGeom>
          </p:spPr>
        </p:pic>
      </p:grp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10AFE52-A1ED-D3E8-3371-5C11E9525B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068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00297" y="156747"/>
            <a:ext cx="8750312" cy="34050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3A31FF-D515-A1BD-52AD-BBFD9B1ECD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　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3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95408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프로그램의 개발 환경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44674" y="2252217"/>
            <a:ext cx="5776166" cy="618652"/>
            <a:chOff x="1013748" y="1191491"/>
            <a:chExt cx="9691197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13748" y="1262265"/>
              <a:ext cx="1060374" cy="7753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1003545" y="2991717"/>
            <a:ext cx="5770635" cy="576004"/>
            <a:chOff x="1128051" y="1239219"/>
            <a:chExt cx="9576894" cy="819445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819445"/>
              <a:chOff x="1128051" y="1239219"/>
              <a:chExt cx="9576894" cy="819445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8"/>
                <a:ext cx="9576894" cy="80311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819443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9" y="1401880"/>
              <a:ext cx="8196882" cy="656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프로그램의</a:t>
              </a:r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 </a:t>
              </a:r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1020874" y="3888269"/>
            <a:ext cx="6672636" cy="734717"/>
            <a:chOff x="1123677" y="1191491"/>
            <a:chExt cx="9581268" cy="1271588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271588"/>
              <a:chOff x="1128051" y="1191491"/>
              <a:chExt cx="9576894" cy="1271588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3"/>
                <a:ext cx="9576894" cy="127158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93292" cy="1271586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123677" y="1212289"/>
              <a:ext cx="1188462" cy="865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96851" y="1414882"/>
              <a:ext cx="5709382" cy="9588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D52F4E7-41FD-F0F4-6D19-3C516CE07385}"/>
              </a:ext>
            </a:extLst>
          </p:cNvPr>
          <p:cNvSpPr txBox="1"/>
          <p:nvPr/>
        </p:nvSpPr>
        <p:spPr>
          <a:xfrm>
            <a:off x="994773" y="3035345"/>
            <a:ext cx="669473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sz="25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D27AF1-D71F-BE6E-1BFA-6758DBBC8DED}"/>
              </a:ext>
            </a:extLst>
          </p:cNvPr>
          <p:cNvSpPr txBox="1"/>
          <p:nvPr/>
        </p:nvSpPr>
        <p:spPr>
          <a:xfrm>
            <a:off x="0" y="5943208"/>
            <a:ext cx="9144000" cy="813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5454" y="-27892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A2CE2482-E06B-BF87-0817-DB214DBFB98B}"/>
              </a:ext>
            </a:extLst>
          </p:cNvPr>
          <p:cNvGrpSpPr/>
          <p:nvPr/>
        </p:nvGrpSpPr>
        <p:grpSpPr>
          <a:xfrm>
            <a:off x="918127" y="3374463"/>
            <a:ext cx="6533292" cy="626540"/>
            <a:chOff x="975250" y="1139640"/>
            <a:chExt cx="9729695" cy="1057400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F5D0618A-A8BB-AA43-1D94-1F1694796CC3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713CAC36-12A3-3EFC-0DAD-43831A0A2924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43ABC21-2632-8815-CD30-B45C7F40DEC1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902255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4511D15-4228-C0EC-F2B6-ADC42598D52D}"/>
                </a:ext>
              </a:extLst>
            </p:cNvPr>
            <p:cNvSpPr txBox="1"/>
            <p:nvPr/>
          </p:nvSpPr>
          <p:spPr>
            <a:xfrm>
              <a:off x="975250" y="1139640"/>
              <a:ext cx="1147607" cy="8618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F9E0D77-C948-6F11-F3D7-7CDEC3D95A81}"/>
                </a:ext>
              </a:extLst>
            </p:cNvPr>
            <p:cNvSpPr txBox="1"/>
            <p:nvPr/>
          </p:nvSpPr>
          <p:spPr>
            <a:xfrm>
              <a:off x="2204628" y="1401879"/>
              <a:ext cx="6603091" cy="72720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2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통합 개발 환경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5F36E294-2E9F-62D3-209F-035063021C5F}"/>
              </a:ext>
            </a:extLst>
          </p:cNvPr>
          <p:cNvGrpSpPr/>
          <p:nvPr/>
        </p:nvGrpSpPr>
        <p:grpSpPr>
          <a:xfrm>
            <a:off x="1002513" y="4148122"/>
            <a:ext cx="7182671" cy="754162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7EE33776-73F4-0A22-1D70-625D14D65E49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19B55462-756C-9DB1-F03D-297F2DB49EDF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4BEA695-2DE6-D594-D43C-C4FFDBE18052}"/>
              </a:ext>
            </a:extLst>
          </p:cNvPr>
          <p:cNvSpPr txBox="1"/>
          <p:nvPr/>
        </p:nvSpPr>
        <p:spPr>
          <a:xfrm>
            <a:off x="947949" y="4186387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57ECE4-A2F4-9C3C-A533-851D9B448BA6}"/>
              </a:ext>
            </a:extLst>
          </p:cNvPr>
          <p:cNvSpPr txBox="1"/>
          <p:nvPr/>
        </p:nvSpPr>
        <p:spPr>
          <a:xfrm>
            <a:off x="1872488" y="4294521"/>
            <a:ext cx="495231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공동 개발 환경</a:t>
            </a:r>
          </a:p>
        </p:txBody>
      </p:sp>
    </p:spTree>
    <p:extLst>
      <p:ext uri="{BB962C8B-B14F-4D97-AF65-F5344CB8AC3E}">
        <p14:creationId xmlns:p14="http://schemas.microsoft.com/office/powerpoint/2010/main" val="3536973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90410" y="245390"/>
            <a:ext cx="47578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590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AD2B4D4-2E0D-655D-B2D3-D09A3DB989EF}"/>
              </a:ext>
            </a:extLst>
          </p:cNvPr>
          <p:cNvGrpSpPr/>
          <p:nvPr/>
        </p:nvGrpSpPr>
        <p:grpSpPr>
          <a:xfrm>
            <a:off x="985451" y="1307717"/>
            <a:ext cx="7611701" cy="2939266"/>
            <a:chOff x="981038" y="1318327"/>
            <a:chExt cx="6601664" cy="293926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45319D4-D9A5-644E-4C98-1067F216F7F1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pPr marL="534988" indent="-534988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공동 개발 환경의               필요성을 설명할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공유 및 협업을 통한 프로그래밍을 경험할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</a:p>
            <a:p>
              <a:r>
                <a:rPr lang="en-US" altLang="ko-KR" sz="24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715A33BD-CF7D-384D-EAEE-8472A00A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0FD4365-E990-A9B7-2E12-0E356BCF8F7D}"/>
              </a:ext>
            </a:extLst>
          </p:cNvPr>
          <p:cNvGrpSpPr/>
          <p:nvPr/>
        </p:nvGrpSpPr>
        <p:grpSpPr>
          <a:xfrm>
            <a:off x="985451" y="4367019"/>
            <a:ext cx="7611701" cy="1092607"/>
            <a:chOff x="981038" y="1318327"/>
            <a:chExt cx="6601664" cy="109260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17AFCD3-6CFF-0BF0-788C-92A2562F2705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공동 개발 환경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C9AED58C-775E-9E12-3C2B-73902A5D0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6DA92F1-8F61-6019-7CA6-536524EEE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11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11999" y="1607054"/>
            <a:ext cx="8336837" cy="424731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온라인 공동 개발 환경에서는 코드 작성 및 편집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코드에 따른 </a:t>
            </a: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글자색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표시 </a:t>
            </a:r>
            <a:r>
              <a:rPr lang="ko-KR" altLang="en-US" sz="30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기능뿐만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아니라 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프로그램 개발자가 함께 프로젝트를 수행하고 협업하는 데 필요한 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소스 코드 및 문서 공유 기능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버전 관리 기능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프로젝트 관리 기능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메시지 및 커뮤니케이션 기능 등의 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서비스와 도구를 함께 제공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44841" y="236245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3156" y="17545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AE0161-81FE-77E9-EAD8-5E932076F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10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12000" y="1607054"/>
            <a:ext cx="8247654" cy="378565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개발자가 동시에 소스 코드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문서를 온라인으로 공유하여 편집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·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저장하는 과정에서 버전 관리</a:t>
            </a:r>
            <a:r>
              <a:rPr lang="en-US" altLang="ko-KR" sz="30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충돌 문제 발생할 수 있고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 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이를 해결하기 위하여 변경 사항 추적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코드 비교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코드 병합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히스토리 및 복구 기능 제공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개발자 사이의 원활한 협력 및 의사소통을 위한 자체 메시징 및 커뮤니케이션 서비스 함께 제공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53308" y="2444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1623" y="17497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416B03B-8A8D-7BDA-9298-F22618B25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69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53308" y="236003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1623" y="166507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sp>
        <p:nvSpPr>
          <p:cNvPr id="9" name="텍스트 개체 틀 1">
            <a:extLst>
              <a:ext uri="{FF2B5EF4-FFF2-40B4-BE49-F238E27FC236}">
                <a16:creationId xmlns:a16="http://schemas.microsoft.com/office/drawing/2014/main" id="{DDEFDB04-1B34-11B8-375E-2D08333B58BE}"/>
              </a:ext>
            </a:extLst>
          </p:cNvPr>
          <p:cNvSpPr txBox="1">
            <a:spLocks/>
          </p:cNvSpPr>
          <p:nvPr/>
        </p:nvSpPr>
        <p:spPr bwMode="auto">
          <a:xfrm>
            <a:off x="1917289" y="5602644"/>
            <a:ext cx="53319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온라인 통합 개발 환경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(IDE)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및 공동 개발 환경 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557312A-54A2-C182-3930-11F8702EB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F54EB4C-4723-1D8F-FD30-83B99C7721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8181" y="1886449"/>
            <a:ext cx="3667637" cy="3296110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DAA30DEF-CEE1-94F8-C096-746AE4D9891B}"/>
              </a:ext>
            </a:extLst>
          </p:cNvPr>
          <p:cNvSpPr/>
          <p:nvPr/>
        </p:nvSpPr>
        <p:spPr>
          <a:xfrm>
            <a:off x="2145323" y="1767700"/>
            <a:ext cx="4730262" cy="370615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385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03160" y="1725678"/>
            <a:ext cx="8105411" cy="410881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개발자들이 협업하여 프로젝트를 개발하는 데 필요한 도구와 서비스를 통합하여 제공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개발자들은 협업하고 코드의 품질을 향상시키며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프로젝트를 성공적으로 완료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전 세계 팀원들과 온라인을 바탕으로 협업할 수 있는 환경 제공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새로운 비즈니스 기회 제공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전 세계에서 지식을 수집할 수 있도록 지원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글로벌 규모의 비즈니스 가능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62099"/>
            <a:ext cx="6615101" cy="585801"/>
            <a:chOff x="996025" y="1226197"/>
            <a:chExt cx="6615101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56205" y="1226197"/>
              <a:ext cx="6054921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 개발 환경의 장점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53308" y="236003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공동 개발 환경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1623" y="166507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DCBAB0-F125-2CC1-920A-D47D7E537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440910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1837</TotalTime>
  <Words>461</Words>
  <Application>Microsoft Office PowerPoint</Application>
  <PresentationFormat>화면 슬라이드 쇼(4:3)</PresentationFormat>
  <Paragraphs>90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4" baseType="lpstr">
      <vt:lpstr>Adobe 고딕 Std B</vt:lpstr>
      <vt:lpstr>HY중고딕</vt:lpstr>
      <vt:lpstr>YDVYGO32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　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Win10</cp:lastModifiedBy>
  <cp:revision>38</cp:revision>
  <dcterms:created xsi:type="dcterms:W3CDTF">2024-05-29T02:53:03Z</dcterms:created>
  <dcterms:modified xsi:type="dcterms:W3CDTF">2025-08-11T08:09:13Z</dcterms:modified>
</cp:coreProperties>
</file>